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uZiWP3KiJ36H1kMWc2hAtzTN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c28fe904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g35c28fe904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c28fe904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35c28fe904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c28fe904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35c28fe904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c1e874b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c1e874b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1e874b11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35c1e874b11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c1e874b11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g35c1e874b1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ostadigital.com/revistav3/hemeroteca/aliaga.pdf" TargetMode="External"/><Relationship Id="rId7" Type="http://schemas.openxmlformats.org/officeDocument/2006/relationships/hyperlink" Target="https://www.macrotrends.net/stocks/charts/MSFT/microsoft/research-development-expen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uxjournal.com/content/eu-os-bold-step-toward-digital-sovereignty-europe" TargetMode="External"/><Relationship Id="rId5" Type="http://schemas.openxmlformats.org/officeDocument/2006/relationships/hyperlink" Target="https://interoperable-europe.ec.europa.eu/collection/open-source-observatory-osor/document/munichs-long-history-open-source-public-administration" TargetMode="External"/><Relationship Id="rId4" Type="http://schemas.openxmlformats.org/officeDocument/2006/relationships/hyperlink" Target="https://www.1xinternet.de/es/highlights/elegir-software-codigo-abierto-vs-propietari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ender.org/" TargetMode="External"/><Relationship Id="rId3" Type="http://schemas.openxmlformats.org/officeDocument/2006/relationships/hyperlink" Target="https://www.videolan.org/" TargetMode="External"/><Relationship Id="rId7" Type="http://schemas.openxmlformats.org/officeDocument/2006/relationships/hyperlink" Target="https://www.apach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tbeans.apache.org/" TargetMode="External"/><Relationship Id="rId11" Type="http://schemas.openxmlformats.org/officeDocument/2006/relationships/hyperlink" Target="https://apps.microsoft.com/detail/9nht9rb2f4hd?hl=es-ES&amp;gl=CO" TargetMode="External"/><Relationship Id="rId5" Type="http://schemas.openxmlformats.org/officeDocument/2006/relationships/hyperlink" Target="https://www.gimp.org/" TargetMode="External"/><Relationship Id="rId10" Type="http://schemas.openxmlformats.org/officeDocument/2006/relationships/hyperlink" Target="https://custom.typingmind.com/tools/model-icons/azure-openai" TargetMode="External"/><Relationship Id="rId4" Type="http://schemas.openxmlformats.org/officeDocument/2006/relationships/hyperlink" Target="https://www.mozilla.org/" TargetMode="External"/><Relationship Id="rId9" Type="http://schemas.openxmlformats.org/officeDocument/2006/relationships/hyperlink" Target="https://es.m.wikipedia.org/wiki/Archivo:MSFT_logo_png_grey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ware.uniandes.edu.co/adobe-audition-cc/" TargetMode="External"/><Relationship Id="rId3" Type="http://schemas.openxmlformats.org/officeDocument/2006/relationships/hyperlink" Target="https://es.m.wikipedia.org/wiki/Archivo:Adobe_Corporate_Logo.png" TargetMode="External"/><Relationship Id="rId7" Type="http://schemas.openxmlformats.org/officeDocument/2006/relationships/hyperlink" Target="https://www.logo.wine/logo/Adobe_Premiere_Pr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dobe-illustrator.softonic.com/" TargetMode="External"/><Relationship Id="rId5" Type="http://schemas.openxmlformats.org/officeDocument/2006/relationships/hyperlink" Target="https://esdima.com/para-que-se-usa-photoshop/" TargetMode="External"/><Relationship Id="rId10" Type="http://schemas.openxmlformats.org/officeDocument/2006/relationships/hyperlink" Target="https://www.linuxjournal.com/content/eu-os-bold-step-toward-digital-sovereignty-europe" TargetMode="External"/><Relationship Id="rId4" Type="http://schemas.openxmlformats.org/officeDocument/2006/relationships/hyperlink" Target="https://es.wikipedia.org/wiki/Adobe_Creative_Cloud" TargetMode="External"/><Relationship Id="rId9" Type="http://schemas.openxmlformats.org/officeDocument/2006/relationships/hyperlink" Target="https://euronews.euroamericano.edu.ec/alemania-abandona-windows-y-office-para-adoptar-linux-y-libreoffic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654850" y="2973550"/>
            <a:ext cx="60681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Software Libre vs Software Propietario</a:t>
            </a:r>
            <a:endParaRPr sz="4000" b="1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Gerson Rincón 2250162,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Camilo Pedraza 2250147,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Ricardo Pino 2250134,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Said Amezquita 2250138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>
                <a:solidFill>
                  <a:srgbClr val="757070"/>
                </a:solidFill>
              </a:rPr>
              <a:t>y Rubén</a:t>
            </a: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Cañas 2250149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/>
        </p:nvSpPr>
        <p:spPr>
          <a:xfrm>
            <a:off x="2770498" y="792006"/>
            <a:ext cx="665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 i="0" u="none" strike="noStrike" cap="none">
                <a:solidFill>
                  <a:srgbClr val="757070"/>
                </a:solidFill>
              </a:rPr>
              <a:t>Conclusión</a:t>
            </a:r>
            <a:endParaRPr sz="27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846250" y="1492775"/>
            <a:ext cx="1057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000">
                <a:solidFill>
                  <a:schemeClr val="dk1"/>
                </a:solidFill>
              </a:rPr>
              <a:t>Damos respuesta a la pregunta “¿Por qué es relevante si el software es libre o propietario?”</a:t>
            </a:r>
            <a:endParaRPr sz="2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070175" y="2110438"/>
            <a:ext cx="10455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000">
                <a:solidFill>
                  <a:schemeClr val="dk1"/>
                </a:solidFill>
              </a:rPr>
              <a:t>Es relevante, pero depende del contexto y de lo que se vaya a necesitar; e independientemente de sus ventajas, se debe buscar la complementación de ambos.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75" y="2957050"/>
            <a:ext cx="3484250" cy="3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c28fe9047_0_39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Bibliografía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09" name="Google Shape;209;g35c28fe9047_0_39"/>
          <p:cNvSpPr txBox="1"/>
          <p:nvPr/>
        </p:nvSpPr>
        <p:spPr>
          <a:xfrm>
            <a:off x="1166100" y="1304175"/>
            <a:ext cx="98598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Aliaga Sáez, F. (2005). La construcción democrática del conocimiento tecnológico: Una visión sociológica del software libre. Revista V3, (20), julio–septiembre 2005.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http://www.apostadigital.com/revistav3/hemeroteca/aliaga.pdf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1xINTERNET. (2023, 30 de junio). ¿Por qué elegir el software de código abierto vs. propietario?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https://www.1xinternet.de/es/highlights/elegir-software-codigo-abierto-vs-propietario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 err="1">
                <a:solidFill>
                  <a:schemeClr val="dk1"/>
                </a:solidFill>
              </a:rPr>
              <a:t>Adach</a:t>
            </a:r>
            <a:r>
              <a:rPr lang="es-CO" sz="1600" dirty="0">
                <a:solidFill>
                  <a:schemeClr val="dk1"/>
                </a:solidFill>
              </a:rPr>
              <a:t>, O. (2024, 31 de enero). </a:t>
            </a:r>
            <a:r>
              <a:rPr lang="es-CO" sz="1600" dirty="0" err="1">
                <a:solidFill>
                  <a:schemeClr val="dk1"/>
                </a:solidFill>
              </a:rPr>
              <a:t>Munich’s</a:t>
            </a:r>
            <a:r>
              <a:rPr lang="es-CO" sz="1600" dirty="0">
                <a:solidFill>
                  <a:schemeClr val="dk1"/>
                </a:solidFill>
              </a:rPr>
              <a:t> Long </a:t>
            </a:r>
            <a:r>
              <a:rPr lang="es-CO" sz="1600" dirty="0" err="1">
                <a:solidFill>
                  <a:schemeClr val="dk1"/>
                </a:solidFill>
              </a:rPr>
              <a:t>History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with</a:t>
            </a:r>
            <a:r>
              <a:rPr lang="es-CO" sz="1600" dirty="0">
                <a:solidFill>
                  <a:schemeClr val="dk1"/>
                </a:solidFill>
              </a:rPr>
              <a:t> Open </a:t>
            </a:r>
            <a:r>
              <a:rPr lang="es-CO" sz="1600" dirty="0" err="1">
                <a:solidFill>
                  <a:schemeClr val="dk1"/>
                </a:solidFill>
              </a:rPr>
              <a:t>Source</a:t>
            </a:r>
            <a:r>
              <a:rPr lang="es-CO" sz="1600" dirty="0">
                <a:solidFill>
                  <a:schemeClr val="dk1"/>
                </a:solidFill>
              </a:rPr>
              <a:t> in </a:t>
            </a:r>
            <a:r>
              <a:rPr lang="es-CO" sz="1600" dirty="0" err="1">
                <a:solidFill>
                  <a:schemeClr val="dk1"/>
                </a:solidFill>
              </a:rPr>
              <a:t>Public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Administration</a:t>
            </a:r>
            <a:r>
              <a:rPr lang="es-CO" sz="1600" dirty="0">
                <a:solidFill>
                  <a:schemeClr val="dk1"/>
                </a:solidFill>
              </a:rPr>
              <a:t>. Open </a:t>
            </a:r>
            <a:r>
              <a:rPr lang="es-CO" sz="1600" dirty="0" err="1">
                <a:solidFill>
                  <a:schemeClr val="dk1"/>
                </a:solidFill>
              </a:rPr>
              <a:t>Source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Observatory</a:t>
            </a:r>
            <a:r>
              <a:rPr lang="es-CO" sz="1600" dirty="0">
                <a:solidFill>
                  <a:schemeClr val="dk1"/>
                </a:solidFill>
              </a:rPr>
              <a:t> (OSOR), Interoperable </a:t>
            </a:r>
            <a:r>
              <a:rPr lang="es-CO" sz="1600" dirty="0" err="1">
                <a:solidFill>
                  <a:schemeClr val="dk1"/>
                </a:solidFill>
              </a:rPr>
              <a:t>Europe</a:t>
            </a:r>
            <a:r>
              <a:rPr lang="es-CO" sz="1600" dirty="0">
                <a:solidFill>
                  <a:schemeClr val="dk1"/>
                </a:solidFill>
              </a:rPr>
              <a:t> Portal.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https://interoperable-europe.ec.europa.eu/collection/open-source-observatory-osor/document/munichs-long-history-open-source-public-administration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Davis, J. (2025, 25 de marzo). EU OS: A Bold Step </a:t>
            </a:r>
            <a:r>
              <a:rPr lang="es-CO" sz="1600" dirty="0" err="1">
                <a:solidFill>
                  <a:schemeClr val="dk1"/>
                </a:solidFill>
              </a:rPr>
              <a:t>Toward</a:t>
            </a:r>
            <a:r>
              <a:rPr lang="es-CO" sz="1600" dirty="0">
                <a:solidFill>
                  <a:schemeClr val="dk1"/>
                </a:solidFill>
              </a:rPr>
              <a:t> Digital </a:t>
            </a:r>
            <a:r>
              <a:rPr lang="es-CO" sz="1600" dirty="0" err="1">
                <a:solidFill>
                  <a:schemeClr val="dk1"/>
                </a:solidFill>
              </a:rPr>
              <a:t>Sovereignty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for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Europe</a:t>
            </a:r>
            <a:r>
              <a:rPr lang="es-CO" sz="1600" dirty="0">
                <a:solidFill>
                  <a:schemeClr val="dk1"/>
                </a:solidFill>
              </a:rPr>
              <a:t>. Linux </a:t>
            </a:r>
            <a:r>
              <a:rPr lang="es-CO" sz="1600" dirty="0" err="1">
                <a:solidFill>
                  <a:schemeClr val="dk1"/>
                </a:solidFill>
              </a:rPr>
              <a:t>Journal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https://www.linuxjournal.com/content/eu-os-bold-step-toward-digital-sovereignty-europe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 err="1">
                <a:solidFill>
                  <a:schemeClr val="dk1"/>
                </a:solidFill>
              </a:rPr>
              <a:t>Macrotrends</a:t>
            </a:r>
            <a:r>
              <a:rPr lang="es-CO" sz="1600" dirty="0">
                <a:solidFill>
                  <a:schemeClr val="dk1"/>
                </a:solidFill>
              </a:rPr>
              <a:t>. (s.f.). Microsoft </a:t>
            </a:r>
            <a:r>
              <a:rPr lang="es-CO" sz="1600" dirty="0" err="1">
                <a:solidFill>
                  <a:schemeClr val="dk1"/>
                </a:solidFill>
              </a:rPr>
              <a:t>annual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research</a:t>
            </a:r>
            <a:r>
              <a:rPr lang="es-CO" sz="1600" dirty="0">
                <a:solidFill>
                  <a:schemeClr val="dk1"/>
                </a:solidFill>
              </a:rPr>
              <a:t> and </a:t>
            </a:r>
            <a:r>
              <a:rPr lang="es-CO" sz="1600" dirty="0" err="1">
                <a:solidFill>
                  <a:schemeClr val="dk1"/>
                </a:solidFill>
              </a:rPr>
              <a:t>development</a:t>
            </a:r>
            <a:r>
              <a:rPr lang="es-CO" sz="1600" dirty="0">
                <a:solidFill>
                  <a:schemeClr val="dk1"/>
                </a:solidFill>
              </a:rPr>
              <a:t> expenses, 2010–2024. Recuperado de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https://www.macrotrends.net/stocks/charts/MSFT/microsoft/research-development-expenses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c28fe9047_0_45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Referencias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15" name="Google Shape;215;g35c28fe9047_0_45"/>
          <p:cNvSpPr txBox="1"/>
          <p:nvPr/>
        </p:nvSpPr>
        <p:spPr>
          <a:xfrm>
            <a:off x="593400" y="1250625"/>
            <a:ext cx="110052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1.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VideoLAN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VLC media </a:t>
            </a:r>
            <a:r>
              <a:rPr lang="es-CO" sz="1600" dirty="0" err="1">
                <a:solidFill>
                  <a:schemeClr val="dk1"/>
                </a:solidFill>
              </a:rPr>
              <a:t>player</a:t>
            </a:r>
            <a:r>
              <a:rPr lang="es-CO" sz="1600" dirty="0">
                <a:solidFill>
                  <a:schemeClr val="dk1"/>
                </a:solidFill>
              </a:rPr>
              <a:t> [Software].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https://www.videolan.org/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2. </a:t>
            </a:r>
            <a:r>
              <a:rPr lang="es-CO" sz="1600" dirty="0">
                <a:solidFill>
                  <a:schemeClr val="dk1"/>
                </a:solidFill>
              </a:rPr>
              <a:t>Mozilla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Mozilla [Sitio web].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https://www.mozilla.org/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3. </a:t>
            </a:r>
            <a:r>
              <a:rPr lang="es-CO" sz="1600" dirty="0" err="1">
                <a:solidFill>
                  <a:schemeClr val="dk1"/>
                </a:solidFill>
              </a:rPr>
              <a:t>The</a:t>
            </a:r>
            <a:r>
              <a:rPr lang="es-CO" sz="1600" dirty="0">
                <a:solidFill>
                  <a:schemeClr val="dk1"/>
                </a:solidFill>
              </a:rPr>
              <a:t> GIMP </a:t>
            </a:r>
            <a:r>
              <a:rPr lang="es-CO" sz="1600" dirty="0" err="1">
                <a:solidFill>
                  <a:schemeClr val="dk1"/>
                </a:solidFill>
              </a:rPr>
              <a:t>Team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GIMP [Software].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https://www.gimp.org/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4. </a:t>
            </a:r>
            <a:r>
              <a:rPr lang="es-CO" sz="1600" dirty="0">
                <a:solidFill>
                  <a:schemeClr val="dk1"/>
                </a:solidFill>
              </a:rPr>
              <a:t>Apache NetBeans.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Apache NetBeans [Software].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https://netbeans.apache.org/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5. </a:t>
            </a:r>
            <a:r>
              <a:rPr lang="es-CO" sz="1600" dirty="0" err="1">
                <a:solidFill>
                  <a:schemeClr val="dk1"/>
                </a:solidFill>
              </a:rPr>
              <a:t>The</a:t>
            </a:r>
            <a:r>
              <a:rPr lang="es-CO" sz="1600" dirty="0">
                <a:solidFill>
                  <a:schemeClr val="dk1"/>
                </a:solidFill>
              </a:rPr>
              <a:t> Apache Software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Apache [Software].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https://www.apache.org/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6. </a:t>
            </a:r>
            <a:r>
              <a:rPr lang="es-CO" sz="1600" dirty="0" err="1">
                <a:solidFill>
                  <a:schemeClr val="dk1"/>
                </a:solidFill>
              </a:rPr>
              <a:t>Blender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</a:t>
            </a:r>
            <a:r>
              <a:rPr lang="es-CO" sz="1600" dirty="0" err="1">
                <a:solidFill>
                  <a:schemeClr val="dk1"/>
                </a:solidFill>
              </a:rPr>
              <a:t>Blender</a:t>
            </a:r>
            <a:r>
              <a:rPr lang="es-CO" sz="1600" dirty="0">
                <a:solidFill>
                  <a:schemeClr val="dk1"/>
                </a:solidFill>
              </a:rPr>
              <a:t> [Software]. </a:t>
            </a:r>
            <a:r>
              <a:rPr lang="es-CO" sz="1600" u="sng" dirty="0">
                <a:solidFill>
                  <a:schemeClr val="hlink"/>
                </a:solidFill>
                <a:hlinkClick r:id="rId8"/>
              </a:rPr>
              <a:t>https://www.blender.org/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7. </a:t>
            </a:r>
            <a:r>
              <a:rPr lang="es-CO" sz="1600" dirty="0" err="1">
                <a:solidFill>
                  <a:schemeClr val="dk1"/>
                </a:solidFill>
              </a:rPr>
              <a:t>Glassofwhiskey</a:t>
            </a:r>
            <a:r>
              <a:rPr lang="es-CO" sz="1600" dirty="0">
                <a:solidFill>
                  <a:schemeClr val="dk1"/>
                </a:solidFill>
              </a:rPr>
              <a:t>. (2014). MSFT logo png grey [PNG]. Wikimedia </a:t>
            </a:r>
            <a:r>
              <a:rPr lang="es-CO" sz="1600" dirty="0" err="1">
                <a:solidFill>
                  <a:schemeClr val="dk1"/>
                </a:solidFill>
              </a:rPr>
              <a:t>Commons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9"/>
              </a:rPr>
              <a:t>https://es.m.wikipedia.org/wiki/Archivo:MSFT_logo_png_grey.png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8. </a:t>
            </a:r>
            <a:r>
              <a:rPr lang="es-CO" sz="1600" dirty="0" err="1">
                <a:solidFill>
                  <a:schemeClr val="dk1"/>
                </a:solidFill>
              </a:rPr>
              <a:t>Teams</a:t>
            </a:r>
            <a:r>
              <a:rPr lang="es-CO" sz="1600" dirty="0">
                <a:solidFill>
                  <a:schemeClr val="dk1"/>
                </a:solidFill>
              </a:rPr>
              <a:t>. (2025). Azure </a:t>
            </a:r>
            <a:r>
              <a:rPr lang="es-CO" sz="1600" dirty="0" err="1">
                <a:solidFill>
                  <a:schemeClr val="dk1"/>
                </a:solidFill>
              </a:rPr>
              <a:t>OpenAI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model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icon</a:t>
            </a:r>
            <a:r>
              <a:rPr lang="es-CO" sz="1600" dirty="0">
                <a:solidFill>
                  <a:schemeClr val="dk1"/>
                </a:solidFill>
              </a:rPr>
              <a:t> [PNG]. </a:t>
            </a:r>
            <a:r>
              <a:rPr lang="es-CO" sz="1600" dirty="0" err="1">
                <a:solidFill>
                  <a:schemeClr val="dk1"/>
                </a:solidFill>
              </a:rPr>
              <a:t>Custom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TypingMind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10"/>
              </a:rPr>
              <a:t>https://custom.typingmind.com/tools/model-icons/azure-openai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9. </a:t>
            </a:r>
            <a:r>
              <a:rPr lang="es-CO" sz="1600" dirty="0">
                <a:solidFill>
                  <a:schemeClr val="dk1"/>
                </a:solidFill>
              </a:rPr>
              <a:t>Microsoft </a:t>
            </a:r>
            <a:r>
              <a:rPr lang="es-CO" sz="1600" dirty="0" err="1">
                <a:solidFill>
                  <a:schemeClr val="dk1"/>
                </a:solidFill>
              </a:rPr>
              <a:t>Corporation</a:t>
            </a:r>
            <a:r>
              <a:rPr lang="es-CO" sz="1600" dirty="0">
                <a:solidFill>
                  <a:schemeClr val="dk1"/>
                </a:solidFill>
              </a:rPr>
              <a:t>. (2024). Microsoft </a:t>
            </a:r>
            <a:r>
              <a:rPr lang="es-CO" sz="1600" dirty="0" err="1">
                <a:solidFill>
                  <a:schemeClr val="dk1"/>
                </a:solidFill>
              </a:rPr>
              <a:t>Copilot</a:t>
            </a:r>
            <a:r>
              <a:rPr lang="es-CO" sz="1600" dirty="0">
                <a:solidFill>
                  <a:schemeClr val="dk1"/>
                </a:solidFill>
              </a:rPr>
              <a:t> [App]. Microsoft Store. </a:t>
            </a:r>
            <a:r>
              <a:rPr lang="es-CO" sz="1600" u="sng" dirty="0">
                <a:solidFill>
                  <a:schemeClr val="hlink"/>
                </a:solidFill>
                <a:hlinkClick r:id="rId11"/>
              </a:rPr>
              <a:t>https://apps.microsoft.com/detail/9nht9rb2f4hd?hl=es-ES&amp;gl=CO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c28fe9047_0_50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Referencias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21" name="Google Shape;221;g35c28fe9047_0_50"/>
          <p:cNvSpPr txBox="1"/>
          <p:nvPr/>
        </p:nvSpPr>
        <p:spPr>
          <a:xfrm>
            <a:off x="593400" y="1098225"/>
            <a:ext cx="11005200" cy="5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10. </a:t>
            </a:r>
            <a:r>
              <a:rPr lang="es-CO" sz="1600" dirty="0">
                <a:solidFill>
                  <a:schemeClr val="dk1"/>
                </a:solidFill>
              </a:rPr>
              <a:t>Adobe Inc. (1993). Adobe </a:t>
            </a:r>
            <a:r>
              <a:rPr lang="es-CO" sz="1600" dirty="0" err="1">
                <a:solidFill>
                  <a:schemeClr val="dk1"/>
                </a:solidFill>
              </a:rPr>
              <a:t>Corporate</a:t>
            </a:r>
            <a:r>
              <a:rPr lang="es-CO" sz="1600" dirty="0">
                <a:solidFill>
                  <a:schemeClr val="dk1"/>
                </a:solidFill>
              </a:rPr>
              <a:t> Logo [PNG]. Wikimedia </a:t>
            </a:r>
            <a:r>
              <a:rPr lang="es-CO" sz="1600" dirty="0" err="1">
                <a:solidFill>
                  <a:schemeClr val="dk1"/>
                </a:solidFill>
              </a:rPr>
              <a:t>Commons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https://es.m.wikipedia.org/wiki/Archivo:Adobe_Corporate_Logo.png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11. </a:t>
            </a:r>
            <a:r>
              <a:rPr lang="es-CO" sz="1600" dirty="0">
                <a:solidFill>
                  <a:schemeClr val="dk1"/>
                </a:solidFill>
              </a:rPr>
              <a:t>Wikipedia </a:t>
            </a:r>
            <a:r>
              <a:rPr lang="es-CO" sz="1600" dirty="0" err="1">
                <a:solidFill>
                  <a:schemeClr val="dk1"/>
                </a:solidFill>
              </a:rPr>
              <a:t>contributors</a:t>
            </a:r>
            <a:r>
              <a:rPr lang="es-CO" sz="1600" dirty="0">
                <a:solidFill>
                  <a:schemeClr val="dk1"/>
                </a:solidFill>
              </a:rPr>
              <a:t>. (2024). Adobe Creative Cloud [Software]. Wikipedia.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https://es.wikipedia.org/wiki/Adobe_Creative_Cloud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12. </a:t>
            </a:r>
            <a:r>
              <a:rPr lang="es-CO" sz="1600" dirty="0">
                <a:solidFill>
                  <a:schemeClr val="dk1"/>
                </a:solidFill>
              </a:rPr>
              <a:t>Escuela ESDIMA SL. (2018). ¿Para qué se usa Photoshop? [Artículo].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https://esdima.com/para-que-se-usa-photoshop/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13.</a:t>
            </a:r>
            <a:r>
              <a:rPr lang="es-CO" sz="1600" dirty="0">
                <a:solidFill>
                  <a:schemeClr val="dk1"/>
                </a:solidFill>
              </a:rPr>
              <a:t>Softonic. (2025). Adobe </a:t>
            </a:r>
            <a:r>
              <a:rPr lang="es-CO" sz="1600" dirty="0" err="1">
                <a:solidFill>
                  <a:schemeClr val="dk1"/>
                </a:solidFill>
              </a:rPr>
              <a:t>Illustrator</a:t>
            </a:r>
            <a:r>
              <a:rPr lang="es-CO" sz="1600" dirty="0">
                <a:solidFill>
                  <a:schemeClr val="dk1"/>
                </a:solidFill>
              </a:rPr>
              <a:t> CC [Software].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https://adobe-illustrator.softonic.com/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14. </a:t>
            </a:r>
            <a:r>
              <a:rPr lang="es-CO" sz="1600" dirty="0" err="1">
                <a:solidFill>
                  <a:schemeClr val="dk1"/>
                </a:solidFill>
              </a:rPr>
              <a:t>Logo.wine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Adobe </a:t>
            </a:r>
            <a:r>
              <a:rPr lang="es-CO" sz="1600" dirty="0" err="1">
                <a:solidFill>
                  <a:schemeClr val="dk1"/>
                </a:solidFill>
              </a:rPr>
              <a:t>Premiere</a:t>
            </a:r>
            <a:r>
              <a:rPr lang="es-CO" sz="1600" dirty="0">
                <a:solidFill>
                  <a:schemeClr val="dk1"/>
                </a:solidFill>
              </a:rPr>
              <a:t> Pro logo [Gráfico].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https://www.logo.wine/logo/Adobe_Premiere_Pro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15. </a:t>
            </a:r>
            <a:r>
              <a:rPr lang="es-CO" sz="1600" dirty="0">
                <a:solidFill>
                  <a:schemeClr val="dk1"/>
                </a:solidFill>
              </a:rPr>
              <a:t>Universidad de los Andes.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Adobe </a:t>
            </a:r>
            <a:r>
              <a:rPr lang="es-CO" sz="1600" dirty="0" err="1">
                <a:solidFill>
                  <a:schemeClr val="dk1"/>
                </a:solidFill>
              </a:rPr>
              <a:t>Audition</a:t>
            </a:r>
            <a:r>
              <a:rPr lang="es-CO" sz="1600" dirty="0">
                <a:solidFill>
                  <a:schemeClr val="dk1"/>
                </a:solidFill>
              </a:rPr>
              <a:t> CC [Software].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600" u="sng" dirty="0">
                <a:solidFill>
                  <a:schemeClr val="hlink"/>
                </a:solidFill>
                <a:hlinkClick r:id="rId8"/>
              </a:rPr>
              <a:t>https://software.uniandes.edu.co/adobe-audition-cc/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16.</a:t>
            </a:r>
            <a:r>
              <a:rPr lang="es-CO" sz="1600" dirty="0">
                <a:solidFill>
                  <a:schemeClr val="dk1"/>
                </a:solidFill>
              </a:rPr>
              <a:t>EURONEWS. (2024, 11 de abril). Alemania abandona Windows y Office para adoptar Linux y LibreOffice. Revista Digital Euroamericano. </a:t>
            </a:r>
            <a:r>
              <a:rPr lang="es-CO" sz="1600" u="sng" dirty="0">
                <a:solidFill>
                  <a:schemeClr val="hlink"/>
                </a:solidFill>
                <a:hlinkClick r:id="rId9"/>
              </a:rPr>
              <a:t>https://euronews.euroamericano.edu.ec/alemania-abandona-windows-y-office-para-adoptar-linux-y-libreoffice/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17. </a:t>
            </a:r>
            <a:r>
              <a:rPr lang="es-CO" sz="1600" dirty="0">
                <a:solidFill>
                  <a:schemeClr val="dk1"/>
                </a:solidFill>
              </a:rPr>
              <a:t>Davis, J. (2025). EU OS [Captura de pantalla]. Linux </a:t>
            </a:r>
            <a:r>
              <a:rPr lang="es-CO" sz="1600" dirty="0" err="1">
                <a:solidFill>
                  <a:schemeClr val="dk1"/>
                </a:solidFill>
              </a:rPr>
              <a:t>Journal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10"/>
              </a:rPr>
              <a:t>https://www.linuxjournal.com/content/eu-os-bold-step-toward-digital-sovereignty-europe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656273" y="646981"/>
            <a:ext cx="66509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757070"/>
                </a:solidFill>
              </a:rPr>
              <a:t>Índice</a:t>
            </a:r>
            <a:endParaRPr sz="54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657225" y="1709875"/>
            <a:ext cx="70569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" action="ppaction://hlinkshowjump?jump=nextslide"/>
              </a:rPr>
              <a:t>¿Es relevante si el software es libre o propietario?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3" action="ppaction://hlinksldjump"/>
              </a:rPr>
              <a:t>¿Qué es el</a:t>
            </a:r>
            <a:r>
              <a:rPr lang="es-CO" sz="2100" i="0" u="sng" strike="noStrike" cap="none">
                <a:solidFill>
                  <a:schemeClr val="hlink"/>
                </a:solidFill>
                <a:hlinkClick r:id="rId3" action="ppaction://hlinksldjump"/>
              </a:rPr>
              <a:t> Software libre?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4" action="ppaction://hlinksldjump"/>
              </a:rPr>
              <a:t>¿Qué es el Software propietario?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5" action="ppaction://hlinksldjump"/>
              </a:rPr>
              <a:t>Argumentación software libre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6" action="ppaction://hlinksldjump"/>
              </a:rPr>
              <a:t>Argumentación software propietario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7" action="ppaction://hlinksldjump"/>
              </a:rPr>
              <a:t>Caso histórico 1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8" action="ppaction://hlinksldjump"/>
              </a:rPr>
              <a:t>Caso histórico 2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9" action="ppaction://hlinksldjump"/>
              </a:rPr>
              <a:t>Conclusión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10" action="ppaction://hlinksldjump"/>
              </a:rPr>
              <a:t>Bibliografía</a:t>
            </a:r>
            <a:endParaRPr sz="21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1462275" y="637200"/>
            <a:ext cx="808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600" b="1" i="0" u="none" strike="noStrike" cap="none">
                <a:solidFill>
                  <a:srgbClr val="757070"/>
                </a:solidFill>
              </a:rPr>
              <a:t>¿</a:t>
            </a:r>
            <a:r>
              <a:rPr lang="es-CO" sz="2600" b="1">
                <a:solidFill>
                  <a:srgbClr val="757070"/>
                </a:solidFill>
              </a:rPr>
              <a:t>E</a:t>
            </a:r>
            <a:r>
              <a:rPr lang="es-CO" sz="2600" b="1" i="0" u="none" strike="noStrike" cap="none">
                <a:solidFill>
                  <a:srgbClr val="757070"/>
                </a:solidFill>
              </a:rPr>
              <a:t>s relevante si el software es libre o propietario?</a:t>
            </a:r>
            <a:endParaRPr sz="26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2138550" y="1824200"/>
            <a:ext cx="791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238" y="1595600"/>
            <a:ext cx="4397524" cy="439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/>
        </p:nvSpPr>
        <p:spPr>
          <a:xfrm>
            <a:off x="1819525" y="371200"/>
            <a:ext cx="771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3000" b="1">
                <a:solidFill>
                  <a:srgbClr val="757070"/>
                </a:solidFill>
              </a:rPr>
              <a:t>Hablemos del software libre: </a:t>
            </a:r>
            <a:endParaRPr sz="30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079600" y="1214700"/>
            <a:ext cx="37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200">
                <a:solidFill>
                  <a:schemeClr val="dk1"/>
                </a:solidFill>
              </a:rPr>
              <a:t>Respeta la libertad de los usuarios, se caracteriza por:</a:t>
            </a:r>
            <a:endParaRPr sz="2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6966525" y="1214700"/>
            <a:ext cx="312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</a:rPr>
              <a:t>¿Todo software libre es gratis?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6" name="Google Shape;106;p4"/>
          <p:cNvSpPr/>
          <p:nvPr/>
        </p:nvSpPr>
        <p:spPr>
          <a:xfrm rot="-5400000">
            <a:off x="5661353" y="3069793"/>
            <a:ext cx="550200" cy="115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63" y="2273600"/>
            <a:ext cx="3636774" cy="36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984" y="2438375"/>
            <a:ext cx="3307200" cy="33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1488100" y="5591100"/>
            <a:ext cx="796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2736075" y="5629500"/>
            <a:ext cx="1152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mozilla firefox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816750" y="5496075"/>
            <a:ext cx="903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gimp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1e874b11_1_0"/>
          <p:cNvSpPr txBox="1"/>
          <p:nvPr/>
        </p:nvSpPr>
        <p:spPr>
          <a:xfrm>
            <a:off x="1885700" y="327650"/>
            <a:ext cx="741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rgbClr val="757070"/>
                </a:solidFill>
              </a:rPr>
              <a:t>Hablemos de software propietario</a:t>
            </a:r>
            <a:endParaRPr sz="3000"/>
          </a:p>
        </p:txBody>
      </p:sp>
      <p:sp>
        <p:nvSpPr>
          <p:cNvPr id="117" name="Google Shape;117;g35c1e874b11_1_0"/>
          <p:cNvSpPr txBox="1"/>
          <p:nvPr/>
        </p:nvSpPr>
        <p:spPr>
          <a:xfrm>
            <a:off x="6455500" y="1388750"/>
            <a:ext cx="4745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solidFill>
                  <a:schemeClr val="dk1"/>
                </a:solidFill>
              </a:rPr>
              <a:t>Conocido como:</a:t>
            </a:r>
            <a:endParaRPr sz="26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 b="1">
                <a:solidFill>
                  <a:schemeClr val="dk1"/>
                </a:solidFill>
              </a:rPr>
              <a:t>software no libre</a:t>
            </a:r>
            <a:endParaRPr sz="2200" b="1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 b="1">
                <a:solidFill>
                  <a:schemeClr val="dk1"/>
                </a:solidFill>
              </a:rPr>
              <a:t>software de código cerrado</a:t>
            </a:r>
            <a:r>
              <a:rPr lang="es-CO" sz="2200">
                <a:solidFill>
                  <a:schemeClr val="dk1"/>
                </a:solidFill>
              </a:rPr>
              <a:t> 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8" name="Google Shape;118;g35c1e874b11_1_0"/>
          <p:cNvSpPr txBox="1"/>
          <p:nvPr/>
        </p:nvSpPr>
        <p:spPr>
          <a:xfrm>
            <a:off x="4931488" y="2989550"/>
            <a:ext cx="67143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rgbClr val="1B1B1B"/>
                </a:solidFill>
                <a:highlight>
                  <a:schemeClr val="lt1"/>
                </a:highlight>
              </a:rPr>
              <a:t>software que es de propiedad privada, está controlado y distribuido bajo términos de licencia específicos que restringen los derechos de los usuarios a modificar, distribuir o acceder a su código fuente subyacente.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19" name="Google Shape;119;g35c1e874b11_1_0" title="ChatGPT Image 18 may 2025, 07_28_59 p.m..png"/>
          <p:cNvPicPr preferRelativeResize="0"/>
          <p:nvPr/>
        </p:nvPicPr>
        <p:blipFill rotWithShape="1">
          <a:blip r:embed="rId3">
            <a:alphaModFix/>
          </a:blip>
          <a:srcRect t="33512" b="25842"/>
          <a:stretch/>
        </p:blipFill>
        <p:spPr>
          <a:xfrm>
            <a:off x="6722188" y="5038238"/>
            <a:ext cx="3132925" cy="12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5c1e874b1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50" y="1060875"/>
            <a:ext cx="3500467" cy="52507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1656273" y="652356"/>
            <a:ext cx="665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>
                <a:solidFill>
                  <a:srgbClr val="757070"/>
                </a:solidFill>
              </a:rPr>
              <a:t>¿Usar software libre es una buena opción?</a:t>
            </a:r>
            <a:endParaRPr sz="1800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1656275" y="1052562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>
                <a:solidFill>
                  <a:srgbClr val="A8D08C"/>
                </a:solidFill>
              </a:rPr>
              <a:t>Ya veremos…</a:t>
            </a:r>
            <a:endParaRPr sz="260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950" y="4476100"/>
            <a:ext cx="1454950" cy="14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2069947" y="2411096"/>
            <a:ext cx="325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>
                <a:solidFill>
                  <a:srgbClr val="548135"/>
                </a:solidFill>
              </a:rPr>
              <a:t>Uso diario</a:t>
            </a: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775890" y="2673371"/>
            <a:ext cx="325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>
                <a:solidFill>
                  <a:srgbClr val="548135"/>
                </a:solidFill>
              </a:rPr>
              <a:t>Uso profesional</a:t>
            </a: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5550" y="2939325"/>
            <a:ext cx="1618599" cy="14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272" y="4249787"/>
            <a:ext cx="1711926" cy="14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788" y="2939313"/>
            <a:ext cx="1261524" cy="14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9100" y="2857498"/>
            <a:ext cx="1618599" cy="16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375" y="2605250"/>
            <a:ext cx="1454950" cy="1647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2069950" y="593105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2.</a:t>
            </a:r>
            <a:r>
              <a:rPr lang="es-CO" sz="1300">
                <a:solidFill>
                  <a:srgbClr val="666666"/>
                </a:solidFill>
              </a:rPr>
              <a:t> Logo de Firefox, reimpreso de Mozilla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-22000" y="44761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1. </a:t>
            </a:r>
            <a:r>
              <a:rPr lang="es-CO" sz="1300">
                <a:solidFill>
                  <a:srgbClr val="666666"/>
                </a:solidFill>
              </a:rPr>
              <a:t>Logo de VLC Media, reimpreso de VideoLAN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621550" y="44761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3. </a:t>
            </a:r>
            <a:r>
              <a:rPr lang="es-CO" sz="1300">
                <a:solidFill>
                  <a:srgbClr val="666666"/>
                </a:solidFill>
              </a:rPr>
              <a:t>Logo de GIMP, reimpreso de GIMP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283700" y="45863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4. </a:t>
            </a:r>
            <a:r>
              <a:rPr lang="es-CO" sz="1300">
                <a:solidFill>
                  <a:srgbClr val="666666"/>
                </a:solidFill>
              </a:rPr>
              <a:t>Logo de NetBeans, reimpreso de Apache NetBeans (2024)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116377" y="5478400"/>
            <a:ext cx="2093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5. </a:t>
            </a:r>
            <a:r>
              <a:rPr lang="es-CO" sz="1300">
                <a:solidFill>
                  <a:srgbClr val="666666"/>
                </a:solidFill>
              </a:rPr>
              <a:t>Logo de Apache, reimpreso de Apache Software Foundation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0019200" y="4586300"/>
            <a:ext cx="2342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6. </a:t>
            </a:r>
            <a:r>
              <a:rPr lang="es-CO" sz="1300">
                <a:solidFill>
                  <a:srgbClr val="666666"/>
                </a:solidFill>
              </a:rPr>
              <a:t>Logo de Blender, reimpreso de Blender Foundation (2016)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1e874b11_2_85"/>
          <p:cNvSpPr txBox="1"/>
          <p:nvPr/>
        </p:nvSpPr>
        <p:spPr>
          <a:xfrm>
            <a:off x="1656275" y="646975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¿Usar Software Propietario es mala decisión?</a:t>
            </a:r>
            <a:endParaRPr sz="26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5c1e874b11_2_85"/>
          <p:cNvSpPr txBox="1"/>
          <p:nvPr/>
        </p:nvSpPr>
        <p:spPr>
          <a:xfrm>
            <a:off x="895032" y="1607125"/>
            <a:ext cx="37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Inversión y Desarrollo</a:t>
            </a:r>
            <a:endParaRPr sz="2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c1e874b11_2_85"/>
          <p:cNvSpPr txBox="1"/>
          <p:nvPr/>
        </p:nvSpPr>
        <p:spPr>
          <a:xfrm>
            <a:off x="1656275" y="1052562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No es tan sencillo…</a:t>
            </a:r>
            <a:endParaRPr sz="260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5c1e874b11_2_85"/>
          <p:cNvSpPr txBox="1"/>
          <p:nvPr/>
        </p:nvSpPr>
        <p:spPr>
          <a:xfrm>
            <a:off x="5548375" y="1607125"/>
            <a:ext cx="5179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Calidad, Soporte y Mantenimiento</a:t>
            </a:r>
            <a:endParaRPr sz="2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5c1e874b11_2_85"/>
          <p:cNvSpPr txBox="1"/>
          <p:nvPr/>
        </p:nvSpPr>
        <p:spPr>
          <a:xfrm>
            <a:off x="1220975" y="3304200"/>
            <a:ext cx="297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(2023) 27.2mM USD</a:t>
            </a:r>
            <a:endParaRPr sz="23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5c1e874b11_2_85"/>
          <p:cNvSpPr/>
          <p:nvPr/>
        </p:nvSpPr>
        <p:spPr>
          <a:xfrm>
            <a:off x="2484125" y="4041125"/>
            <a:ext cx="443400" cy="66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5c1e874b11_2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201" y="3777716"/>
            <a:ext cx="1114736" cy="108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c1e874b11_2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826" y="3574959"/>
            <a:ext cx="2513155" cy="167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5c1e874b11_2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9697" y="4611037"/>
            <a:ext cx="1114736" cy="111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c1e874b11_2_85" descr="Adobe Audition CC - Software Uniand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6173" y="4637048"/>
            <a:ext cx="1114737" cy="10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5c1e874b11_2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9826" y="4715822"/>
            <a:ext cx="1023936" cy="100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5c1e874b11_2_85"/>
          <p:cNvSpPr txBox="1"/>
          <p:nvPr/>
        </p:nvSpPr>
        <p:spPr>
          <a:xfrm>
            <a:off x="809437" y="5643925"/>
            <a:ext cx="1844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8</a:t>
            </a:r>
            <a:r>
              <a:rPr lang="es-CO" sz="1300">
                <a:solidFill>
                  <a:srgbClr val="666666"/>
                </a:solidFill>
              </a:rPr>
              <a:t>. Azure OpenAI model icon. Reimpreso de Custom TypingMind (2025).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g35c1e874b11_2_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488" y="1714946"/>
            <a:ext cx="3744237" cy="1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5c1e874b11_2_85"/>
          <p:cNvSpPr txBox="1"/>
          <p:nvPr/>
        </p:nvSpPr>
        <p:spPr>
          <a:xfrm>
            <a:off x="1072163" y="2718000"/>
            <a:ext cx="311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7</a:t>
            </a:r>
            <a:r>
              <a:rPr lang="es-CO" sz="1300">
                <a:solidFill>
                  <a:srgbClr val="666666"/>
                </a:solidFill>
              </a:rPr>
              <a:t>. MSFT logo png grey. Reimpreso de Glassofwhiskey (2014).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g35c1e874b11_2_8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45825" y="2273627"/>
            <a:ext cx="3494067" cy="91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5c1e874b11_2_85"/>
          <p:cNvSpPr txBox="1"/>
          <p:nvPr/>
        </p:nvSpPr>
        <p:spPr>
          <a:xfrm>
            <a:off x="5345825" y="3108250"/>
            <a:ext cx="353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10.</a:t>
            </a:r>
            <a:r>
              <a:rPr lang="es-CO" sz="1300">
                <a:solidFill>
                  <a:srgbClr val="666666"/>
                </a:solidFill>
              </a:rPr>
              <a:t> Adobe Corporate Logo. Reimpreso de Adobe Inc. (1993).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g35c1e874b11_2_8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50967" y="4709057"/>
            <a:ext cx="1844840" cy="101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5c1e874b11_2_85"/>
          <p:cNvSpPr txBox="1"/>
          <p:nvPr/>
        </p:nvSpPr>
        <p:spPr>
          <a:xfrm>
            <a:off x="2626525" y="5743975"/>
            <a:ext cx="2093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9.</a:t>
            </a:r>
            <a:r>
              <a:rPr lang="es-CO" sz="1300">
                <a:solidFill>
                  <a:srgbClr val="666666"/>
                </a:solidFill>
              </a:rPr>
              <a:t> Logo Microsoft Copilot. Reimpreso de Microsoft Store (2025).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g35c1e874b11_2_85" descr="Adobe Creative Cloud - Wikipedia, la enciclopedia libr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5645" y="2151343"/>
            <a:ext cx="1208700" cy="117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5c1e874b11_2_85"/>
          <p:cNvSpPr txBox="1"/>
          <p:nvPr/>
        </p:nvSpPr>
        <p:spPr>
          <a:xfrm>
            <a:off x="9111400" y="3329775"/>
            <a:ext cx="267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11. </a:t>
            </a:r>
            <a:r>
              <a:rPr lang="es-CO" sz="1300">
                <a:solidFill>
                  <a:srgbClr val="666666"/>
                </a:solidFill>
              </a:rPr>
              <a:t>Adobe Creative Cloud logo. Reimpreso de Wikipedia contributors (202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666666"/>
                </a:solidFill>
              </a:rPr>
              <a:t>4).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g35c1e874b11_2_85"/>
          <p:cNvSpPr txBox="1"/>
          <p:nvPr/>
        </p:nvSpPr>
        <p:spPr>
          <a:xfrm>
            <a:off x="7575000" y="4923225"/>
            <a:ext cx="1604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14.</a:t>
            </a:r>
            <a:r>
              <a:rPr lang="es-CO" sz="1300">
                <a:solidFill>
                  <a:srgbClr val="666666"/>
                </a:solidFill>
              </a:rPr>
              <a:t> Adobe Premiere Pro logo. Reimpreso de Logo.wine (s.f.).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6" name="Google Shape;166;g35c1e874b11_2_85"/>
          <p:cNvSpPr txBox="1"/>
          <p:nvPr/>
        </p:nvSpPr>
        <p:spPr>
          <a:xfrm>
            <a:off x="8961175" y="5649575"/>
            <a:ext cx="18447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888888"/>
                </a:solidFill>
              </a:rPr>
              <a:t>Figura 15</a:t>
            </a:r>
            <a:r>
              <a:rPr lang="es-CO" sz="1300">
                <a:solidFill>
                  <a:srgbClr val="888888"/>
                </a:solidFill>
              </a:rPr>
              <a:t>. Adobe Audition CC (logo) [PNG]. Reimpreso de Software Uniandes (s.f.).</a:t>
            </a:r>
            <a:endParaRPr sz="1300">
              <a:solidFill>
                <a:srgbClr val="888888"/>
              </a:solidFill>
            </a:endParaRPr>
          </a:p>
        </p:txBody>
      </p:sp>
      <p:sp>
        <p:nvSpPr>
          <p:cNvPr id="167" name="Google Shape;167;g35c1e874b11_2_85"/>
          <p:cNvSpPr txBox="1"/>
          <p:nvPr/>
        </p:nvSpPr>
        <p:spPr>
          <a:xfrm>
            <a:off x="5995013" y="5649575"/>
            <a:ext cx="1604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13</a:t>
            </a:r>
            <a:r>
              <a:rPr lang="es-CO" sz="1300">
                <a:solidFill>
                  <a:srgbClr val="666666"/>
                </a:solidFill>
              </a:rPr>
              <a:t>. Adobe Illustrator CC icon. Reimpreso de Softonic (2025).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8" name="Google Shape;168;g35c1e874b11_2_85"/>
          <p:cNvSpPr txBox="1"/>
          <p:nvPr/>
        </p:nvSpPr>
        <p:spPr>
          <a:xfrm>
            <a:off x="4383200" y="4848375"/>
            <a:ext cx="1844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12</a:t>
            </a:r>
            <a:r>
              <a:rPr lang="es-CO" sz="1300">
                <a:solidFill>
                  <a:srgbClr val="666666"/>
                </a:solidFill>
              </a:rPr>
              <a:t>. Photoshop Logo. Reimpreso de Escuela ESDIMA SL (2018).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9" name="Google Shape;169;g35c1e874b11_2_85"/>
          <p:cNvSpPr txBox="1"/>
          <p:nvPr/>
        </p:nvSpPr>
        <p:spPr>
          <a:xfrm>
            <a:off x="401675" y="3618800"/>
            <a:ext cx="445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Macrotrends: Microsoft annual expenses (2010–2024).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6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/>
        </p:nvSpPr>
        <p:spPr>
          <a:xfrm>
            <a:off x="1656273" y="480581"/>
            <a:ext cx="665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>
                <a:solidFill>
                  <a:srgbClr val="757070"/>
                </a:solidFill>
              </a:rPr>
              <a:t>La iniciativa “EU OS”</a:t>
            </a:r>
            <a:endParaRPr sz="23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620450" y="1282400"/>
            <a:ext cx="5693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100">
                <a:solidFill>
                  <a:schemeClr val="dk1"/>
                </a:solidFill>
              </a:rPr>
              <a:t>Propone desarrollar un sistema operativo basado en Linux, diseñado específicamente para las organizaciones del sector público de la Unión Europea (UE).</a:t>
            </a:r>
            <a:endParaRPr sz="17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l="19330" r="19047"/>
          <a:stretch/>
        </p:blipFill>
        <p:spPr>
          <a:xfrm>
            <a:off x="620450" y="2930825"/>
            <a:ext cx="3268552" cy="31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8631325" y="1847025"/>
            <a:ext cx="130800" cy="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6551375" y="4933625"/>
            <a:ext cx="537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</a:rPr>
              <a:t>Alemania ya ha comenzado el proceso en algunos estados.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376" y="1847025"/>
            <a:ext cx="4526955" cy="22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875" y="3283022"/>
            <a:ext cx="2415626" cy="241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227625" y="6050875"/>
            <a:ext cx="4054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16</a:t>
            </a:r>
            <a:r>
              <a:rPr lang="es-CO" sz="1300">
                <a:solidFill>
                  <a:srgbClr val="666666"/>
                </a:solidFill>
              </a:rPr>
              <a:t>. </a:t>
            </a:r>
            <a:r>
              <a:rPr lang="es-CO" sz="1100">
                <a:solidFill>
                  <a:srgbClr val="666666"/>
                </a:solidFill>
              </a:rPr>
              <a:t>Logo conceptual del sistema operativo EU OS, representando la soberanía digital en Europa. Reimpreso de </a:t>
            </a:r>
            <a:r>
              <a:rPr lang="es-CO" sz="1100" i="1">
                <a:solidFill>
                  <a:srgbClr val="666666"/>
                </a:solidFill>
              </a:rPr>
              <a:t>Linux Journal</a:t>
            </a:r>
            <a:r>
              <a:rPr lang="es-CO" sz="1100">
                <a:solidFill>
                  <a:srgbClr val="666666"/>
                </a:solidFill>
              </a:rPr>
              <a:t>, por Linux Journal, s. f.</a:t>
            </a:r>
            <a:br>
              <a:rPr lang="es-CO" sz="1100" i="1">
                <a:solidFill>
                  <a:schemeClr val="dk1"/>
                </a:solidFill>
              </a:rPr>
            </a:br>
            <a:endParaRPr sz="1100" i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6974075" y="4179550"/>
            <a:ext cx="4527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17</a:t>
            </a:r>
            <a:r>
              <a:rPr lang="es-CO" sz="1300">
                <a:solidFill>
                  <a:srgbClr val="666666"/>
                </a:solidFill>
              </a:rPr>
              <a:t>. </a:t>
            </a:r>
            <a:r>
              <a:rPr lang="es-CO" sz="1100">
                <a:solidFill>
                  <a:srgbClr val="666666"/>
                </a:solidFill>
              </a:rPr>
              <a:t>Mapa de Alemania con el estado de Schleswig-Holstein destacado, que migrará 25,000 equipos a LibreOffice. Reimpreso de </a:t>
            </a:r>
            <a:r>
              <a:rPr lang="es-CO" sz="1100" i="1">
                <a:solidFill>
                  <a:srgbClr val="666666"/>
                </a:solidFill>
              </a:rPr>
              <a:t>Euronews Euroamericano</a:t>
            </a:r>
            <a:r>
              <a:rPr lang="es-CO" sz="1100">
                <a:solidFill>
                  <a:srgbClr val="666666"/>
                </a:solidFill>
              </a:rPr>
              <a:t>, por Euronews, 2024.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c1e874b11_5_5"/>
          <p:cNvSpPr txBox="1"/>
          <p:nvPr/>
        </p:nvSpPr>
        <p:spPr>
          <a:xfrm>
            <a:off x="1656275" y="646975"/>
            <a:ext cx="813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7570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35c1e874b11_5_5"/>
          <p:cNvSpPr txBox="1"/>
          <p:nvPr/>
        </p:nvSpPr>
        <p:spPr>
          <a:xfrm>
            <a:off x="1660258" y="1717616"/>
            <a:ext cx="460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5c1e874b11_5_5"/>
          <p:cNvSpPr txBox="1"/>
          <p:nvPr/>
        </p:nvSpPr>
        <p:spPr>
          <a:xfrm>
            <a:off x="1656275" y="400200"/>
            <a:ext cx="81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>
                <a:solidFill>
                  <a:srgbClr val="757070"/>
                </a:solidFill>
              </a:rPr>
              <a:t>Proyecto LiMux: ¿Fracaso del Software Libre?</a:t>
            </a:r>
            <a:endParaRPr sz="2900" b="1">
              <a:solidFill>
                <a:srgbClr val="757070"/>
              </a:solidFill>
            </a:endParaRPr>
          </a:p>
        </p:txBody>
      </p:sp>
      <p:sp>
        <p:nvSpPr>
          <p:cNvPr id="190" name="Google Shape;190;g35c1e874b11_5_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g35c1e874b11_5_5" title="Imagen de WhatsApp 2025-05-19 a las 09.22.59_619a80b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87" y="3300222"/>
            <a:ext cx="4315725" cy="28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5c1e874b11_5_5"/>
          <p:cNvSpPr txBox="1"/>
          <p:nvPr/>
        </p:nvSpPr>
        <p:spPr>
          <a:xfrm>
            <a:off x="1806400" y="1604063"/>
            <a:ext cx="5261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/>
              <a:t>Proyecto para migrar la infraestructura informática de Munich de software propietario (Windows y Microsoft Office) a software libre (Linux y LibreOffice)</a:t>
            </a:r>
            <a:endParaRPr sz="2100"/>
          </a:p>
        </p:txBody>
      </p:sp>
      <p:sp>
        <p:nvSpPr>
          <p:cNvPr id="193" name="Google Shape;193;g35c1e874b11_5_5"/>
          <p:cNvSpPr txBox="1"/>
          <p:nvPr/>
        </p:nvSpPr>
        <p:spPr>
          <a:xfrm>
            <a:off x="6911675" y="3728850"/>
            <a:ext cx="4497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highlight>
                  <a:srgbClr val="FFFFFF"/>
                </a:highlight>
              </a:rPr>
              <a:t>Según, Italo Vignoli, uno de los fundadores de The Document Foundation, LiMux no ha sido un fracaso y no hay mejor prueba de ello de que ha estado funcionando durante más de 10 años.</a:t>
            </a:r>
            <a:endParaRPr sz="1900"/>
          </a:p>
        </p:txBody>
      </p:sp>
      <p:pic>
        <p:nvPicPr>
          <p:cNvPr id="194" name="Google Shape;194;g35c1e874b11_5_5"/>
          <p:cNvPicPr preferRelativeResize="0"/>
          <p:nvPr/>
        </p:nvPicPr>
        <p:blipFill rotWithShape="1">
          <a:blip r:embed="rId4">
            <a:alphaModFix/>
          </a:blip>
          <a:srcRect l="9389" r="15371" b="10682"/>
          <a:stretch/>
        </p:blipFill>
        <p:spPr>
          <a:xfrm>
            <a:off x="8176900" y="1801975"/>
            <a:ext cx="1264800" cy="17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5c1e874b11_5_5"/>
          <p:cNvSpPr txBox="1"/>
          <p:nvPr/>
        </p:nvSpPr>
        <p:spPr>
          <a:xfrm>
            <a:off x="7115050" y="1087725"/>
            <a:ext cx="33885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</a:rPr>
              <a:t>problemas con el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</a:rPr>
              <a:t> software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</Words>
  <Application>Microsoft Office PowerPoint</Application>
  <PresentationFormat>Panorámica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Open Sans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Ricardo Pino</cp:lastModifiedBy>
  <cp:revision>1</cp:revision>
  <dcterms:created xsi:type="dcterms:W3CDTF">2019-03-06T15:22:16Z</dcterms:created>
  <dcterms:modified xsi:type="dcterms:W3CDTF">2025-05-19T20:20:58Z</dcterms:modified>
</cp:coreProperties>
</file>